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81" r:id="rId3"/>
    <p:sldId id="294" r:id="rId4"/>
    <p:sldId id="295" r:id="rId5"/>
    <p:sldId id="290" r:id="rId6"/>
    <p:sldId id="297" r:id="rId7"/>
    <p:sldId id="291" r:id="rId8"/>
    <p:sldId id="292" r:id="rId9"/>
    <p:sldId id="293" r:id="rId10"/>
    <p:sldId id="298" r:id="rId11"/>
    <p:sldId id="299" r:id="rId12"/>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8" autoAdjust="0"/>
    <p:restoredTop sz="94434" autoAdjust="0"/>
  </p:normalViewPr>
  <p:slideViewPr>
    <p:cSldViewPr>
      <p:cViewPr varScale="1">
        <p:scale>
          <a:sx n="71" d="100"/>
          <a:sy n="71" d="100"/>
        </p:scale>
        <p:origin x="1260"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C822FFE-2E2C-4B65-8F9E-E0AE152AC4B8}" type="datetimeFigureOut">
              <a:rPr lang="en-AU" smtClean="0"/>
              <a:pPr/>
              <a:t>3/09/2016</a:t>
            </a:fld>
            <a:endParaRPr lang="en-AU"/>
          </a:p>
        </p:txBody>
      </p:sp>
      <p:sp>
        <p:nvSpPr>
          <p:cNvPr id="4" name="Footer Placeholder 3"/>
          <p:cNvSpPr>
            <a:spLocks noGrp="1"/>
          </p:cNvSpPr>
          <p:nvPr>
            <p:ph type="ftr" sz="quarter" idx="2"/>
          </p:nvPr>
        </p:nvSpPr>
        <p:spPr>
          <a:xfrm>
            <a:off x="0" y="9447215"/>
            <a:ext cx="2971800"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9447215"/>
            <a:ext cx="2971800" cy="496887"/>
          </a:xfrm>
          <a:prstGeom prst="rect">
            <a:avLst/>
          </a:prstGeom>
        </p:spPr>
        <p:txBody>
          <a:bodyPr vert="horz" lIns="91440" tIns="45720" rIns="91440" bIns="45720" rtlCol="0" anchor="b"/>
          <a:lstStyle>
            <a:lvl1pPr algn="r">
              <a:defRPr sz="1200"/>
            </a:lvl1pPr>
          </a:lstStyle>
          <a:p>
            <a:fld id="{1BC45F98-EF2B-4C95-8D71-8A0FA96E2712}" type="slidenum">
              <a:rPr lang="en-AU" smtClean="0"/>
              <a:pPr/>
              <a:t>‹#›</a:t>
            </a:fld>
            <a:endParaRPr lang="en-AU"/>
          </a:p>
        </p:txBody>
      </p:sp>
    </p:spTree>
    <p:extLst>
      <p:ext uri="{BB962C8B-B14F-4D97-AF65-F5344CB8AC3E}">
        <p14:creationId xmlns:p14="http://schemas.microsoft.com/office/powerpoint/2010/main" val="289186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pPr/>
              <a:t>3/09/2016</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6679"/>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9"/>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pPr/>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pPr/>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2</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3</a:t>
            </a:fld>
            <a:endParaRPr lang="en-AU"/>
          </a:p>
        </p:txBody>
      </p:sp>
    </p:spTree>
    <p:extLst>
      <p:ext uri="{BB962C8B-B14F-4D97-AF65-F5344CB8AC3E}">
        <p14:creationId xmlns:p14="http://schemas.microsoft.com/office/powerpoint/2010/main" val="1552638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4</a:t>
            </a:fld>
            <a:endParaRPr lang="en-AU"/>
          </a:p>
        </p:txBody>
      </p:sp>
    </p:spTree>
    <p:extLst>
      <p:ext uri="{BB962C8B-B14F-4D97-AF65-F5344CB8AC3E}">
        <p14:creationId xmlns:p14="http://schemas.microsoft.com/office/powerpoint/2010/main" val="1071883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5</a:t>
            </a:fld>
            <a:endParaRPr lang="en-AU"/>
          </a:p>
        </p:txBody>
      </p:sp>
    </p:spTree>
    <p:extLst>
      <p:ext uri="{BB962C8B-B14F-4D97-AF65-F5344CB8AC3E}">
        <p14:creationId xmlns:p14="http://schemas.microsoft.com/office/powerpoint/2010/main" val="91817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6</a:t>
            </a:fld>
            <a:endParaRPr lang="en-AU"/>
          </a:p>
        </p:txBody>
      </p:sp>
    </p:spTree>
    <p:extLst>
      <p:ext uri="{BB962C8B-B14F-4D97-AF65-F5344CB8AC3E}">
        <p14:creationId xmlns:p14="http://schemas.microsoft.com/office/powerpoint/2010/main" val="3692280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7</a:t>
            </a:fld>
            <a:endParaRPr lang="en-AU"/>
          </a:p>
        </p:txBody>
      </p:sp>
    </p:spTree>
    <p:extLst>
      <p:ext uri="{BB962C8B-B14F-4D97-AF65-F5344CB8AC3E}">
        <p14:creationId xmlns:p14="http://schemas.microsoft.com/office/powerpoint/2010/main" val="303020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8</a:t>
            </a:fld>
            <a:endParaRPr lang="en-AU"/>
          </a:p>
        </p:txBody>
      </p:sp>
    </p:spTree>
    <p:extLst>
      <p:ext uri="{BB962C8B-B14F-4D97-AF65-F5344CB8AC3E}">
        <p14:creationId xmlns:p14="http://schemas.microsoft.com/office/powerpoint/2010/main" val="4029488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9</a:t>
            </a:fld>
            <a:endParaRPr lang="en-AU"/>
          </a:p>
        </p:txBody>
      </p:sp>
    </p:spTree>
    <p:extLst>
      <p:ext uri="{BB962C8B-B14F-4D97-AF65-F5344CB8AC3E}">
        <p14:creationId xmlns:p14="http://schemas.microsoft.com/office/powerpoint/2010/main" val="3952030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5000"/>
              </a:lnSpc>
              <a:buNone/>
            </a:pPr>
            <a:endParaRPr lang="en-US" sz="1200" dirty="0" smtClean="0"/>
          </a:p>
        </p:txBody>
      </p:sp>
      <p:sp>
        <p:nvSpPr>
          <p:cNvPr id="4" name="Slide Number Placeholder 3"/>
          <p:cNvSpPr>
            <a:spLocks noGrp="1"/>
          </p:cNvSpPr>
          <p:nvPr>
            <p:ph type="sldNum" sz="quarter" idx="10"/>
          </p:nvPr>
        </p:nvSpPr>
        <p:spPr/>
        <p:txBody>
          <a:bodyPr/>
          <a:lstStyle/>
          <a:p>
            <a:fld id="{4C84625A-644C-435C-89AD-6010A46AF4B6}" type="slidenum">
              <a:rPr lang="en-AU" smtClean="0"/>
              <a:pPr/>
              <a:t>10</a:t>
            </a:fld>
            <a:endParaRPr lang="en-AU"/>
          </a:p>
        </p:txBody>
      </p:sp>
    </p:spTree>
    <p:extLst>
      <p:ext uri="{BB962C8B-B14F-4D97-AF65-F5344CB8AC3E}">
        <p14:creationId xmlns:p14="http://schemas.microsoft.com/office/powerpoint/2010/main" val="14977861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smtClean="0"/>
              <a:t>[Speaker’s Name]</a:t>
            </a:r>
            <a:endParaRPr lang="en-US" dirty="0"/>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smtClean="0"/>
              <a:t>[Date]</a:t>
            </a:r>
            <a:endParaRPr lang="en-US" dirty="0"/>
          </a:p>
        </p:txBody>
      </p:sp>
    </p:spTree>
    <p:extLst>
      <p:ext uri="{BB962C8B-B14F-4D97-AF65-F5344CB8AC3E}">
        <p14:creationId xmlns:p14="http://schemas.microsoft.com/office/powerpoint/2010/main"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6940157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smtClean="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149080"/>
            <a:ext cx="7992888" cy="1052736"/>
          </a:xfrm>
        </p:spPr>
        <p:txBody>
          <a:bodyPr/>
          <a:lstStyle/>
          <a:p>
            <a:r>
              <a:rPr lang="en-US" altLang="zh-CN" sz="3600" dirty="0" smtClean="0">
                <a:latin typeface="Times New Roman" panose="02020603050405020304" pitchFamily="18" charset="0"/>
                <a:cs typeface="Times New Roman" panose="02020603050405020304" pitchFamily="18" charset="0"/>
              </a:rPr>
              <a:t>Peculiar Glory of God in Fatherhood</a:t>
            </a:r>
            <a:endParaRPr lang="en-US" sz="36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2"/>
          </p:nvPr>
        </p:nvSpPr>
        <p:spPr/>
        <p:txBody>
          <a:bodyPr/>
          <a:lstStyle/>
          <a:p>
            <a:r>
              <a:rPr lang="en-US" dirty="0" smtClean="0"/>
              <a:t>28/08/16</a:t>
            </a:r>
            <a:endParaRPr lang="en-US" dirty="0"/>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052736"/>
          </a:xfrm>
        </p:spPr>
        <p:txBody>
          <a:bodyPr/>
          <a:lstStyle/>
          <a:p>
            <a:pPr algn="ctr"/>
            <a:r>
              <a:rPr lang="en-US" altLang="zh-CN" u="sng" dirty="0" smtClean="0">
                <a:latin typeface="Times New Roman" panose="02020603050405020304" pitchFamily="18" charset="0"/>
                <a:cs typeface="Times New Roman" panose="02020603050405020304" pitchFamily="18" charset="0"/>
              </a:rPr>
              <a:t>The Larger Catechism</a:t>
            </a:r>
            <a:endParaRPr lang="en-AU"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520" y="1069515"/>
            <a:ext cx="8712968" cy="5167798"/>
          </a:xfrm>
        </p:spPr>
        <p:txBody>
          <a:bodyPr>
            <a:normAutofit fontScale="92500" lnSpcReduction="10000"/>
          </a:bodyPr>
          <a:lstStyle/>
          <a:p>
            <a:pPr marL="0" indent="0">
              <a:buNone/>
            </a:pPr>
            <a:r>
              <a:rPr lang="en-US" sz="4000" i="1" dirty="0" smtClean="0">
                <a:latin typeface="Times New Roman" panose="02020603050405020304" pitchFamily="18" charset="0"/>
                <a:cs typeface="Times New Roman" panose="02020603050405020304" pitchFamily="18" charset="0"/>
              </a:rPr>
              <a:t>The scriptures manifest themselves to be the word of God, by their majesty and purity; by the consent of all the parts, and the scope of the whole, which is to give all glory to God…..</a:t>
            </a:r>
          </a:p>
          <a:p>
            <a:pPr marL="0" indent="0">
              <a:buNone/>
            </a:pPr>
            <a:r>
              <a:rPr lang="en-US" sz="4000" dirty="0">
                <a:latin typeface="Times New Roman" panose="02020603050405020304" pitchFamily="18" charset="0"/>
                <a:cs typeface="Times New Roman" panose="02020603050405020304" pitchFamily="18" charset="0"/>
              </a:rPr>
              <a:t>Or to put it in another way, the Bible, properly presented and understood, has this divine purpose – to communicate or display the glory of God. </a:t>
            </a:r>
          </a:p>
        </p:txBody>
      </p:sp>
    </p:spTree>
    <p:extLst>
      <p:ext uri="{BB962C8B-B14F-4D97-AF65-F5344CB8AC3E}">
        <p14:creationId xmlns:p14="http://schemas.microsoft.com/office/powerpoint/2010/main" val="4033622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052736"/>
          </a:xfrm>
        </p:spPr>
        <p:txBody>
          <a:bodyPr/>
          <a:lstStyle/>
          <a:p>
            <a:pPr algn="ctr"/>
            <a:r>
              <a:rPr lang="en-AU" dirty="0" smtClean="0">
                <a:latin typeface="Times New Roman" panose="02020603050405020304" pitchFamily="18" charset="0"/>
                <a:cs typeface="Times New Roman" panose="02020603050405020304" pitchFamily="18" charset="0"/>
              </a:rPr>
              <a:t>1. Fatherhood Originated</a:t>
            </a:r>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520" y="1069515"/>
            <a:ext cx="8712968" cy="5167798"/>
          </a:xfrm>
        </p:spPr>
        <p:txBody>
          <a:bodyPr>
            <a:normAutofit/>
          </a:bodyPr>
          <a:lstStyle/>
          <a:p>
            <a:r>
              <a:rPr lang="en-US" sz="4000" dirty="0" smtClean="0">
                <a:latin typeface="Times New Roman" panose="02020603050405020304" pitchFamily="18" charset="0"/>
                <a:cs typeface="Times New Roman" panose="02020603050405020304" pitchFamily="18" charset="0"/>
              </a:rPr>
              <a:t>The concept of Fatherhood originated in God;</a:t>
            </a:r>
          </a:p>
          <a:p>
            <a:r>
              <a:rPr lang="en-US" sz="4000" dirty="0" smtClean="0">
                <a:latin typeface="Times New Roman" panose="02020603050405020304" pitchFamily="18" charset="0"/>
                <a:cs typeface="Times New Roman" panose="02020603050405020304" pitchFamily="18" charset="0"/>
              </a:rPr>
              <a:t>Fatherhood began:</a:t>
            </a:r>
          </a:p>
          <a:p>
            <a:pPr lvl="1">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 in heaven;</a:t>
            </a:r>
          </a:p>
          <a:p>
            <a:pPr lvl="1">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in eternity.</a:t>
            </a:r>
          </a:p>
          <a:p>
            <a:r>
              <a:rPr lang="en-US" sz="4000" dirty="0" smtClean="0">
                <a:latin typeface="Times New Roman" panose="02020603050405020304" pitchFamily="18" charset="0"/>
                <a:cs typeface="Times New Roman" panose="02020603050405020304" pitchFamily="18" charset="0"/>
              </a:rPr>
              <a:t>The existence of Fatherhood implies the existence of a relationship.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0364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675918"/>
          </a:xfrm>
        </p:spPr>
        <p:txBody>
          <a:bodyPr/>
          <a:lstStyle/>
          <a:p>
            <a:pPr algn="ctr"/>
            <a:r>
              <a:rPr lang="en-US" altLang="zh-CN" dirty="0" smtClean="0">
                <a:latin typeface="Times New Roman" panose="02020603050405020304" pitchFamily="18" charset="0"/>
                <a:cs typeface="Times New Roman" panose="02020603050405020304" pitchFamily="18" charset="0"/>
              </a:rPr>
              <a:t>The Perfect Relationship</a:t>
            </a:r>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504" y="620688"/>
            <a:ext cx="9036496" cy="5616624"/>
          </a:xfrm>
        </p:spPr>
        <p:txBody>
          <a:bodyPr>
            <a:noAutofit/>
          </a:bodyPr>
          <a:lstStyle/>
          <a:p>
            <a:pPr marL="0" indent="0">
              <a:buNone/>
            </a:pPr>
            <a:r>
              <a:rPr lang="en-US" sz="2550" b="1" dirty="0" smtClean="0">
                <a:latin typeface="Times New Roman" panose="02020603050405020304" pitchFamily="18" charset="0"/>
                <a:cs typeface="Times New Roman" panose="02020603050405020304" pitchFamily="18" charset="0"/>
              </a:rPr>
              <a:t>1John 5:7  </a:t>
            </a:r>
          </a:p>
          <a:p>
            <a:pPr marL="0" indent="0">
              <a:buNone/>
            </a:pPr>
            <a:r>
              <a:rPr lang="en-US" sz="2550" dirty="0" smtClean="0">
                <a:latin typeface="Times New Roman" panose="02020603050405020304" pitchFamily="18" charset="0"/>
                <a:cs typeface="Times New Roman" panose="02020603050405020304" pitchFamily="18" charset="0"/>
              </a:rPr>
              <a:t>For there are </a:t>
            </a:r>
            <a:r>
              <a:rPr lang="en-US" sz="2550" b="1" dirty="0" smtClean="0">
                <a:latin typeface="Times New Roman" panose="02020603050405020304" pitchFamily="18" charset="0"/>
                <a:cs typeface="Times New Roman" panose="02020603050405020304" pitchFamily="18" charset="0"/>
              </a:rPr>
              <a:t>three that bear record in heaven</a:t>
            </a:r>
            <a:r>
              <a:rPr lang="en-US" sz="2550" dirty="0" smtClean="0">
                <a:latin typeface="Times New Roman" panose="02020603050405020304" pitchFamily="18" charset="0"/>
                <a:cs typeface="Times New Roman" panose="02020603050405020304" pitchFamily="18" charset="0"/>
              </a:rPr>
              <a:t>, the Father, the Word, and the Holy Ghost: and </a:t>
            </a:r>
            <a:r>
              <a:rPr lang="en-US" sz="2550" b="1" dirty="0" smtClean="0">
                <a:latin typeface="Times New Roman" panose="02020603050405020304" pitchFamily="18" charset="0"/>
                <a:cs typeface="Times New Roman" panose="02020603050405020304" pitchFamily="18" charset="0"/>
              </a:rPr>
              <a:t>these three are one</a:t>
            </a:r>
            <a:r>
              <a:rPr lang="en-US" sz="2550" dirty="0" smtClean="0">
                <a:latin typeface="Times New Roman" panose="02020603050405020304" pitchFamily="18" charset="0"/>
                <a:cs typeface="Times New Roman" panose="02020603050405020304" pitchFamily="18" charset="0"/>
              </a:rPr>
              <a:t>.</a:t>
            </a:r>
          </a:p>
          <a:p>
            <a:pPr marL="0" indent="0">
              <a:spcBef>
                <a:spcPts val="1200"/>
              </a:spcBef>
              <a:buNone/>
            </a:pPr>
            <a:r>
              <a:rPr lang="en-US" sz="2550" b="1" dirty="0" smtClean="0">
                <a:latin typeface="Times New Roman" panose="02020603050405020304" pitchFamily="18" charset="0"/>
                <a:cs typeface="Times New Roman" panose="02020603050405020304" pitchFamily="18" charset="0"/>
              </a:rPr>
              <a:t>John 3:34-35 </a:t>
            </a:r>
          </a:p>
          <a:p>
            <a:pPr marL="0" indent="0">
              <a:buNone/>
            </a:pPr>
            <a:r>
              <a:rPr lang="en-US" sz="2550" dirty="0" smtClean="0">
                <a:latin typeface="Times New Roman" panose="02020603050405020304" pitchFamily="18" charset="0"/>
                <a:cs typeface="Times New Roman" panose="02020603050405020304" pitchFamily="18" charset="0"/>
              </a:rPr>
              <a:t>For he whom God has sent utters the words of God, for he gives the Spirit without measure.  </a:t>
            </a:r>
            <a:r>
              <a:rPr lang="en-US" sz="2550" b="1" dirty="0" smtClean="0">
                <a:latin typeface="Times New Roman" panose="02020603050405020304" pitchFamily="18" charset="0"/>
                <a:cs typeface="Times New Roman" panose="02020603050405020304" pitchFamily="18" charset="0"/>
              </a:rPr>
              <a:t>The Father loves the Son </a:t>
            </a:r>
            <a:r>
              <a:rPr lang="en-US" sz="2550" dirty="0" smtClean="0">
                <a:latin typeface="Times New Roman" panose="02020603050405020304" pitchFamily="18" charset="0"/>
                <a:cs typeface="Times New Roman" panose="02020603050405020304" pitchFamily="18" charset="0"/>
              </a:rPr>
              <a:t>and has given all things into his hand.</a:t>
            </a:r>
          </a:p>
          <a:p>
            <a:pPr marL="0" indent="0">
              <a:spcBef>
                <a:spcPts val="1200"/>
              </a:spcBef>
              <a:buNone/>
            </a:pPr>
            <a:r>
              <a:rPr lang="en-US" sz="2550" b="1" dirty="0" smtClean="0">
                <a:latin typeface="Times New Roman" panose="02020603050405020304" pitchFamily="18" charset="0"/>
                <a:cs typeface="Times New Roman" panose="02020603050405020304" pitchFamily="18" charset="0"/>
              </a:rPr>
              <a:t>Matthew </a:t>
            </a:r>
            <a:r>
              <a:rPr lang="en-US" sz="2550" b="1" dirty="0">
                <a:latin typeface="Times New Roman" panose="02020603050405020304" pitchFamily="18" charset="0"/>
                <a:cs typeface="Times New Roman" panose="02020603050405020304" pitchFamily="18" charset="0"/>
              </a:rPr>
              <a:t>3:16-17  </a:t>
            </a:r>
            <a:endParaRPr lang="en-US" sz="2550" b="1" dirty="0" smtClean="0">
              <a:latin typeface="Times New Roman" panose="02020603050405020304" pitchFamily="18" charset="0"/>
              <a:cs typeface="Times New Roman" panose="02020603050405020304" pitchFamily="18" charset="0"/>
            </a:endParaRPr>
          </a:p>
          <a:p>
            <a:pPr marL="0" indent="0">
              <a:buNone/>
            </a:pPr>
            <a:r>
              <a:rPr lang="en-US" sz="2550" dirty="0" smtClean="0">
                <a:latin typeface="Times New Roman" panose="02020603050405020304" pitchFamily="18" charset="0"/>
                <a:cs typeface="Times New Roman" panose="02020603050405020304" pitchFamily="18" charset="0"/>
              </a:rPr>
              <a:t>And </a:t>
            </a:r>
            <a:r>
              <a:rPr lang="en-US" sz="2550" dirty="0">
                <a:latin typeface="Times New Roman" panose="02020603050405020304" pitchFamily="18" charset="0"/>
                <a:cs typeface="Times New Roman" panose="02020603050405020304" pitchFamily="18" charset="0"/>
              </a:rPr>
              <a:t>when Jesus was baptized, immediately he went up from the water, and behold, the heavens were opened to him, and he saw the Spirit of God descending like a dove and coming to rest on him;  </a:t>
            </a:r>
            <a:r>
              <a:rPr lang="en-US" sz="2550" dirty="0" smtClean="0">
                <a:latin typeface="Times New Roman" panose="02020603050405020304" pitchFamily="18" charset="0"/>
                <a:cs typeface="Times New Roman" panose="02020603050405020304" pitchFamily="18" charset="0"/>
              </a:rPr>
              <a:t>and </a:t>
            </a:r>
            <a:r>
              <a:rPr lang="en-US" sz="2550" dirty="0">
                <a:latin typeface="Times New Roman" panose="02020603050405020304" pitchFamily="18" charset="0"/>
                <a:cs typeface="Times New Roman" panose="02020603050405020304" pitchFamily="18" charset="0"/>
              </a:rPr>
              <a:t>behold, a voice from heaven said, "This is </a:t>
            </a:r>
            <a:r>
              <a:rPr lang="en-US" sz="2550" b="1" dirty="0">
                <a:latin typeface="Times New Roman" panose="02020603050405020304" pitchFamily="18" charset="0"/>
                <a:cs typeface="Times New Roman" panose="02020603050405020304" pitchFamily="18" charset="0"/>
              </a:rPr>
              <a:t>my beloved Son, with whom I am well pleased</a:t>
            </a:r>
            <a:r>
              <a:rPr lang="en-US" sz="2550" dirty="0">
                <a:latin typeface="Times New Roman" panose="02020603050405020304" pitchFamily="18" charset="0"/>
                <a:cs typeface="Times New Roman" panose="02020603050405020304" pitchFamily="18" charset="0"/>
              </a:rPr>
              <a:t>."</a:t>
            </a:r>
          </a:p>
          <a:p>
            <a:endParaRPr lang="en-US" sz="2550" dirty="0">
              <a:latin typeface="Times New Roman" panose="02020603050405020304" pitchFamily="18" charset="0"/>
              <a:cs typeface="Times New Roman" panose="02020603050405020304" pitchFamily="18" charset="0"/>
            </a:endParaRPr>
          </a:p>
          <a:p>
            <a:pPr marL="0" indent="0">
              <a:buNone/>
            </a:pPr>
            <a:endParaRPr lang="en-US" sz="2550" dirty="0" smtClean="0">
              <a:latin typeface="Times New Roman" panose="02020603050405020304" pitchFamily="18" charset="0"/>
              <a:cs typeface="Times New Roman" panose="02020603050405020304" pitchFamily="18" charset="0"/>
            </a:endParaRPr>
          </a:p>
          <a:p>
            <a:endParaRPr lang="en-US" sz="2550" dirty="0" smtClean="0">
              <a:latin typeface="Times New Roman" panose="02020603050405020304" pitchFamily="18" charset="0"/>
              <a:cs typeface="Times New Roman" panose="02020603050405020304" pitchFamily="18" charset="0"/>
            </a:endParaRPr>
          </a:p>
          <a:p>
            <a:pPr marL="0" indent="0">
              <a:buNone/>
            </a:pPr>
            <a:endParaRPr lang="en-US" sz="25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7221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08720"/>
            <a:ext cx="8712968" cy="5311814"/>
          </a:xfrm>
        </p:spPr>
        <p:txBody>
          <a:bodyPr>
            <a:noAutofit/>
          </a:bodyPr>
          <a:lstStyle/>
          <a:p>
            <a:pPr marL="0" indent="0">
              <a:buNone/>
            </a:pPr>
            <a:r>
              <a:rPr lang="en-US" sz="3600" b="1" dirty="0" smtClean="0">
                <a:latin typeface="Times New Roman" panose="02020603050405020304" pitchFamily="18" charset="0"/>
                <a:cs typeface="Times New Roman" panose="02020603050405020304" pitchFamily="18" charset="0"/>
              </a:rPr>
              <a:t>Genesis </a:t>
            </a:r>
            <a:r>
              <a:rPr lang="en-US" sz="3600" b="1" dirty="0">
                <a:latin typeface="Times New Roman" panose="02020603050405020304" pitchFamily="18" charset="0"/>
                <a:cs typeface="Times New Roman" panose="02020603050405020304" pitchFamily="18" charset="0"/>
              </a:rPr>
              <a:t>1:27-28</a:t>
            </a:r>
            <a:endParaRPr lang="en-US" sz="3600" dirty="0">
              <a:latin typeface="Times New Roman" panose="02020603050405020304" pitchFamily="18" charset="0"/>
              <a:cs typeface="Times New Roman" panose="02020603050405020304" pitchFamily="18" charset="0"/>
            </a:endParaRPr>
          </a:p>
          <a:p>
            <a:pPr marL="0" indent="0">
              <a:buNone/>
            </a:pPr>
            <a:r>
              <a:rPr lang="en-US" sz="3600" dirty="0" smtClean="0">
                <a:latin typeface="Times New Roman" panose="02020603050405020304" pitchFamily="18" charset="0"/>
                <a:cs typeface="Times New Roman" panose="02020603050405020304" pitchFamily="18" charset="0"/>
              </a:rPr>
              <a:t>So </a:t>
            </a:r>
            <a:r>
              <a:rPr lang="en-US" sz="3600" b="1" dirty="0">
                <a:latin typeface="Times New Roman" panose="02020603050405020304" pitchFamily="18" charset="0"/>
                <a:cs typeface="Times New Roman" panose="02020603050405020304" pitchFamily="18" charset="0"/>
              </a:rPr>
              <a:t>God created man in his own image</a:t>
            </a:r>
            <a:r>
              <a:rPr lang="en-US" sz="3600" dirty="0">
                <a:latin typeface="Times New Roman" panose="02020603050405020304" pitchFamily="18" charset="0"/>
                <a:cs typeface="Times New Roman" panose="02020603050405020304" pitchFamily="18" charset="0"/>
              </a:rPr>
              <a:t>, in the image of God he created him; </a:t>
            </a:r>
            <a:r>
              <a:rPr lang="en-US" sz="3600" b="1" dirty="0">
                <a:latin typeface="Times New Roman" panose="02020603050405020304" pitchFamily="18" charset="0"/>
                <a:cs typeface="Times New Roman" panose="02020603050405020304" pitchFamily="18" charset="0"/>
              </a:rPr>
              <a:t>male and female he created them</a:t>
            </a: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And </a:t>
            </a:r>
            <a:r>
              <a:rPr lang="en-US" sz="3600" dirty="0">
                <a:latin typeface="Times New Roman" panose="02020603050405020304" pitchFamily="18" charset="0"/>
                <a:cs typeface="Times New Roman" panose="02020603050405020304" pitchFamily="18" charset="0"/>
              </a:rPr>
              <a:t>God blessed them. And God said to them, "Be </a:t>
            </a:r>
            <a:r>
              <a:rPr lang="en-US" sz="3600" b="1" dirty="0">
                <a:latin typeface="Times New Roman" panose="02020603050405020304" pitchFamily="18" charset="0"/>
                <a:cs typeface="Times New Roman" panose="02020603050405020304" pitchFamily="18" charset="0"/>
              </a:rPr>
              <a:t>fruitful and multiply and fill the earth and subdue it</a:t>
            </a:r>
            <a:r>
              <a:rPr lang="en-US" sz="3600" dirty="0">
                <a:latin typeface="Times New Roman" panose="02020603050405020304" pitchFamily="18" charset="0"/>
                <a:cs typeface="Times New Roman" panose="02020603050405020304" pitchFamily="18" charset="0"/>
              </a:rPr>
              <a:t>, and </a:t>
            </a:r>
            <a:r>
              <a:rPr lang="en-US" sz="3600" b="1" dirty="0">
                <a:latin typeface="Times New Roman" panose="02020603050405020304" pitchFamily="18" charset="0"/>
                <a:cs typeface="Times New Roman" panose="02020603050405020304" pitchFamily="18" charset="0"/>
              </a:rPr>
              <a:t>have dominion </a:t>
            </a:r>
            <a:r>
              <a:rPr lang="en-US" sz="3600" dirty="0">
                <a:latin typeface="Times New Roman" panose="02020603050405020304" pitchFamily="18" charset="0"/>
                <a:cs typeface="Times New Roman" panose="02020603050405020304" pitchFamily="18" charset="0"/>
              </a:rPr>
              <a:t>over the fish of the sea and over the birds of the heavens and over every living thing that moves on the earth."</a:t>
            </a:r>
          </a:p>
          <a:p>
            <a:endParaRPr lang="en-US" sz="36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0" y="16778"/>
            <a:ext cx="9144000" cy="1052736"/>
          </a:xfrm>
        </p:spPr>
        <p:txBody>
          <a:bodyPr/>
          <a:lstStyle/>
          <a:p>
            <a:pPr algn="ctr"/>
            <a:r>
              <a:rPr lang="en-US" altLang="zh-CN" u="sng" dirty="0" smtClean="0">
                <a:latin typeface="Times New Roman" panose="02020603050405020304" pitchFamily="18" charset="0"/>
                <a:cs typeface="Times New Roman" panose="02020603050405020304" pitchFamily="18" charset="0"/>
              </a:rPr>
              <a:t>2. Fatherhood Imputed</a:t>
            </a:r>
            <a:endParaRPr lang="en-AU"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4112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80"/>
            <a:ext cx="8640960" cy="5688633"/>
          </a:xfrm>
        </p:spPr>
        <p:txBody>
          <a:bodyPr>
            <a:normAutofit/>
          </a:bodyPr>
          <a:lstStyle/>
          <a:p>
            <a:pPr marL="0" indent="0">
              <a:buNone/>
            </a:pPr>
            <a:r>
              <a:rPr lang="en-US" sz="4000" dirty="0" smtClean="0">
                <a:latin typeface="Times New Roman" panose="02020603050405020304" pitchFamily="18" charset="0"/>
                <a:cs typeface="Times New Roman" panose="02020603050405020304" pitchFamily="18" charset="0"/>
              </a:rPr>
              <a:t>Out of this God’s eternal decree comes –</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Our unique physical makeup – male and female </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Our unique union – marriage covenant</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Our unique </a:t>
            </a:r>
            <a:r>
              <a:rPr lang="en-US" sz="4000" dirty="0" smtClean="0">
                <a:latin typeface="Times New Roman" panose="02020603050405020304" pitchFamily="18" charset="0"/>
                <a:cs typeface="Times New Roman" panose="02020603050405020304" pitchFamily="18" charset="0"/>
              </a:rPr>
              <a:t>“community” – Fatherhood</a:t>
            </a:r>
          </a:p>
          <a:p>
            <a:pPr marL="914400" lvl="1" indent="-457200">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Family</a:t>
            </a:r>
          </a:p>
          <a:p>
            <a:pPr marL="914400" lvl="1" indent="-457200">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Church of the Living God</a:t>
            </a:r>
            <a:endParaRPr lang="en-US" sz="4000" dirty="0" smtClean="0">
              <a:latin typeface="Times New Roman" panose="02020603050405020304" pitchFamily="18" charset="0"/>
              <a:cs typeface="Times New Roman" panose="02020603050405020304" pitchFamily="18" charset="0"/>
            </a:endParaRPr>
          </a:p>
          <a:p>
            <a:endParaRPr lang="en-US" sz="4000" dirty="0" smtClean="0">
              <a:latin typeface="Times New Roman" panose="02020603050405020304" pitchFamily="18" charset="0"/>
              <a:cs typeface="Times New Roman" panose="02020603050405020304" pitchFamily="18" charset="0"/>
            </a:endParaRPr>
          </a:p>
          <a:p>
            <a:pPr marL="0" indent="0">
              <a:buNone/>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1980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5959886"/>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God’s </a:t>
            </a:r>
            <a:r>
              <a:rPr lang="en-US" dirty="0" smtClean="0">
                <a:latin typeface="Times New Roman" panose="02020603050405020304" pitchFamily="18" charset="0"/>
                <a:cs typeface="Times New Roman" panose="02020603050405020304" pitchFamily="18" charset="0"/>
              </a:rPr>
              <a:t>decree for His eternal purpose:</a:t>
            </a:r>
            <a:endParaRPr lang="en-US" dirty="0">
              <a:latin typeface="Times New Roman" panose="02020603050405020304" pitchFamily="18" charset="0"/>
              <a:cs typeface="Times New Roman" panose="02020603050405020304" pitchFamily="18" charset="0"/>
            </a:endParaRPr>
          </a:p>
          <a:p>
            <a:pPr marL="742950" indent="-742950">
              <a:buAutoNum type="arabicPeriod"/>
            </a:pPr>
            <a:r>
              <a:rPr lang="en-US" dirty="0" smtClean="0">
                <a:latin typeface="Times New Roman" panose="02020603050405020304" pitchFamily="18" charset="0"/>
                <a:cs typeface="Times New Roman" panose="02020603050405020304" pitchFamily="18" charset="0"/>
              </a:rPr>
              <a:t>Multiplication</a:t>
            </a:r>
          </a:p>
          <a:p>
            <a:pPr marL="1381125" indent="-635000" defTabSz="746125"/>
            <a:r>
              <a:rPr lang="en-US" dirty="0" smtClean="0">
                <a:latin typeface="Times New Roman" panose="02020603050405020304" pitchFamily="18" charset="0"/>
                <a:cs typeface="Times New Roman" panose="02020603050405020304" pitchFamily="18" charset="0"/>
              </a:rPr>
              <a:t>God ordained relationship</a:t>
            </a:r>
          </a:p>
          <a:p>
            <a:pPr marL="1381125" indent="-635000" defTabSz="746125"/>
            <a:r>
              <a:rPr lang="en-US" dirty="0" smtClean="0">
                <a:latin typeface="Times New Roman" panose="02020603050405020304" pitchFamily="18" charset="0"/>
                <a:cs typeface="Times New Roman" panose="02020603050405020304" pitchFamily="18" charset="0"/>
              </a:rPr>
              <a:t>Pure and righteous seeds	</a:t>
            </a:r>
            <a:endParaRPr lang="en-US" dirty="0">
              <a:latin typeface="Times New Roman" panose="02020603050405020304" pitchFamily="18" charset="0"/>
              <a:cs typeface="Times New Roman" panose="02020603050405020304" pitchFamily="18" charset="0"/>
            </a:endParaRPr>
          </a:p>
          <a:p>
            <a:pPr marL="742950" indent="-742950" defTabSz="746125">
              <a:buAutoNum type="arabicPeriod" startAt="2"/>
            </a:pPr>
            <a:r>
              <a:rPr lang="en-US" dirty="0" smtClean="0">
                <a:latin typeface="Times New Roman" panose="02020603050405020304" pitchFamily="18" charset="0"/>
                <a:cs typeface="Times New Roman" panose="02020603050405020304" pitchFamily="18" charset="0"/>
              </a:rPr>
              <a:t>Governance</a:t>
            </a:r>
          </a:p>
          <a:p>
            <a:pPr marL="1381125" indent="-635000" defTabSz="746125"/>
            <a:r>
              <a:rPr lang="en-US" dirty="0">
                <a:latin typeface="Times New Roman" panose="02020603050405020304" pitchFamily="18" charset="0"/>
                <a:cs typeface="Times New Roman" panose="02020603050405020304" pitchFamily="18" charset="0"/>
              </a:rPr>
              <a:t>Good works giving God the glory </a:t>
            </a:r>
            <a:endParaRPr lang="en-US" dirty="0" smtClean="0">
              <a:latin typeface="Times New Roman" panose="02020603050405020304" pitchFamily="18" charset="0"/>
              <a:cs typeface="Times New Roman" panose="02020603050405020304" pitchFamily="18" charset="0"/>
            </a:endParaRPr>
          </a:p>
          <a:p>
            <a:pPr marL="746125" indent="0" defTabSz="746125">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(Matthew </a:t>
            </a:r>
            <a:r>
              <a:rPr lang="en-US" dirty="0">
                <a:latin typeface="Times New Roman" panose="02020603050405020304" pitchFamily="18" charset="0"/>
                <a:cs typeface="Times New Roman" panose="02020603050405020304" pitchFamily="18" charset="0"/>
              </a:rPr>
              <a:t>5:16)</a:t>
            </a:r>
          </a:p>
          <a:p>
            <a:pPr marL="0" indent="0" defTabSz="746125">
              <a:buNone/>
            </a:pPr>
            <a:r>
              <a:rPr lang="en-US" dirty="0" smtClean="0">
                <a:latin typeface="Times New Roman" panose="02020603050405020304" pitchFamily="18" charset="0"/>
                <a:cs typeface="Times New Roman" panose="02020603050405020304" pitchFamily="18" charset="0"/>
              </a:rPr>
              <a:t>3.	</a:t>
            </a:r>
            <a:r>
              <a:rPr lang="en-US" dirty="0" err="1" smtClean="0">
                <a:latin typeface="Times New Roman" panose="02020603050405020304" pitchFamily="18" charset="0"/>
                <a:cs typeface="Times New Roman" panose="02020603050405020304" pitchFamily="18" charset="0"/>
              </a:rPr>
              <a:t>Rulership</a:t>
            </a:r>
            <a:endParaRPr lang="en-US" dirty="0">
              <a:latin typeface="Times New Roman" panose="02020603050405020304" pitchFamily="18" charset="0"/>
              <a:cs typeface="Times New Roman" panose="02020603050405020304" pitchFamily="18" charset="0"/>
            </a:endParaRPr>
          </a:p>
          <a:p>
            <a:pPr marL="1371600" indent="-631825"/>
            <a:r>
              <a:rPr lang="en-US" dirty="0" smtClean="0">
                <a:latin typeface="Times New Roman" panose="02020603050405020304" pitchFamily="18" charset="0"/>
                <a:cs typeface="Times New Roman" panose="02020603050405020304" pitchFamily="18" charset="0"/>
              </a:rPr>
              <a:t>Through selfless </a:t>
            </a:r>
            <a:r>
              <a:rPr lang="en-US" dirty="0" smtClean="0">
                <a:latin typeface="Times New Roman" panose="02020603050405020304" pitchFamily="18" charset="0"/>
                <a:cs typeface="Times New Roman" panose="02020603050405020304" pitchFamily="18" charset="0"/>
              </a:rPr>
              <a:t>servanthood</a:t>
            </a:r>
          </a:p>
          <a:p>
            <a:pPr marL="739775" indent="0">
              <a:buNone/>
              <a:tabLst>
                <a:tab pos="1371600" algn="l"/>
                <a:tab pos="2057400" algn="l"/>
              </a:tabLst>
            </a:pPr>
            <a:r>
              <a:rPr lang="en-US" dirty="0" smtClean="0">
                <a:latin typeface="Times New Roman" panose="02020603050405020304" pitchFamily="18" charset="0"/>
                <a:cs typeface="Times New Roman" panose="02020603050405020304" pitchFamily="18" charset="0"/>
              </a:rPr>
              <a:t>	(Luke 22:26)</a:t>
            </a:r>
            <a:endParaRPr lang="en-US" dirty="0" smtClean="0">
              <a:latin typeface="Times New Roman" panose="02020603050405020304" pitchFamily="18" charset="0"/>
              <a:cs typeface="Times New Roman" panose="02020603050405020304" pitchFamily="18" charset="0"/>
            </a:endParaRPr>
          </a:p>
          <a:p>
            <a:pPr marL="739775"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9305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819934"/>
          </a:xfrm>
        </p:spPr>
        <p:txBody>
          <a:bodyPr/>
          <a:lstStyle/>
          <a:p>
            <a:pPr algn="ctr"/>
            <a:r>
              <a:rPr lang="en-AU" dirty="0" smtClean="0">
                <a:latin typeface="Times New Roman" panose="02020603050405020304" pitchFamily="18" charset="0"/>
                <a:cs typeface="Times New Roman" panose="02020603050405020304" pitchFamily="18" charset="0"/>
              </a:rPr>
              <a:t>The Lost of Fatherhood </a:t>
            </a:r>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9512" y="836712"/>
            <a:ext cx="8964488" cy="5383822"/>
          </a:xfrm>
        </p:spPr>
        <p:txBody>
          <a:bodyPr>
            <a:noAutofit/>
          </a:bodyPr>
          <a:lstStyle/>
          <a:p>
            <a:pPr marL="0" indent="0">
              <a:buNone/>
            </a:pPr>
            <a:r>
              <a:rPr lang="en-US" sz="2800" b="1" dirty="0" smtClean="0">
                <a:latin typeface="Times New Roman" panose="02020603050405020304" pitchFamily="18" charset="0"/>
                <a:cs typeface="Times New Roman" panose="02020603050405020304" pitchFamily="18" charset="0"/>
              </a:rPr>
              <a:t>John </a:t>
            </a:r>
            <a:r>
              <a:rPr lang="en-US" sz="2800" b="1" dirty="0">
                <a:latin typeface="Times New Roman" panose="02020603050405020304" pitchFamily="18" charset="0"/>
                <a:cs typeface="Times New Roman" panose="02020603050405020304" pitchFamily="18" charset="0"/>
              </a:rPr>
              <a:t>8:41-44  </a:t>
            </a:r>
            <a:endParaRPr lang="en-US" sz="2800" b="1" dirty="0" smtClean="0">
              <a:latin typeface="Times New Roman" panose="02020603050405020304" pitchFamily="18" charset="0"/>
              <a:cs typeface="Times New Roman" panose="02020603050405020304" pitchFamily="18" charset="0"/>
            </a:endParaRPr>
          </a:p>
          <a:p>
            <a:pPr marL="0" indent="0">
              <a:buNone/>
            </a:pPr>
            <a:r>
              <a:rPr lang="en-US" sz="2800" dirty="0" smtClean="0">
                <a:latin typeface="Times New Roman" panose="02020603050405020304" pitchFamily="18" charset="0"/>
                <a:cs typeface="Times New Roman" panose="02020603050405020304" pitchFamily="18" charset="0"/>
              </a:rPr>
              <a:t>You </a:t>
            </a:r>
            <a:r>
              <a:rPr lang="en-US" sz="2800" dirty="0">
                <a:latin typeface="Times New Roman" panose="02020603050405020304" pitchFamily="18" charset="0"/>
                <a:cs typeface="Times New Roman" panose="02020603050405020304" pitchFamily="18" charset="0"/>
              </a:rPr>
              <a:t>are doing the works </a:t>
            </a:r>
            <a:r>
              <a:rPr lang="en-US" sz="2800" b="1" dirty="0">
                <a:latin typeface="Times New Roman" panose="02020603050405020304" pitchFamily="18" charset="0"/>
                <a:cs typeface="Times New Roman" panose="02020603050405020304" pitchFamily="18" charset="0"/>
              </a:rPr>
              <a:t>your father </a:t>
            </a:r>
            <a:r>
              <a:rPr lang="en-US" sz="2800" dirty="0">
                <a:latin typeface="Times New Roman" panose="02020603050405020304" pitchFamily="18" charset="0"/>
                <a:cs typeface="Times New Roman" panose="02020603050405020304" pitchFamily="18" charset="0"/>
              </a:rPr>
              <a:t>did." They said to him, "We were not born of sexual immorality. We have one Father—even God."  </a:t>
            </a:r>
            <a:r>
              <a:rPr lang="en-US" sz="2800" dirty="0" smtClean="0">
                <a:latin typeface="Times New Roman" panose="02020603050405020304" pitchFamily="18" charset="0"/>
                <a:cs typeface="Times New Roman" panose="02020603050405020304" pitchFamily="18" charset="0"/>
              </a:rPr>
              <a:t>Jesus </a:t>
            </a:r>
            <a:r>
              <a:rPr lang="en-US" sz="2800" dirty="0">
                <a:latin typeface="Times New Roman" panose="02020603050405020304" pitchFamily="18" charset="0"/>
                <a:cs typeface="Times New Roman" panose="02020603050405020304" pitchFamily="18" charset="0"/>
              </a:rPr>
              <a:t>said to them, "If God were your Father, you would love me, for I came from God and I am here. I came not of my own accord, but he sent me. </a:t>
            </a:r>
            <a:r>
              <a:rPr lang="en-US" sz="2800" dirty="0" smtClean="0">
                <a:latin typeface="Times New Roman" panose="02020603050405020304" pitchFamily="18" charset="0"/>
                <a:cs typeface="Times New Roman" panose="02020603050405020304" pitchFamily="18" charset="0"/>
              </a:rPr>
              <a:t>Why </a:t>
            </a:r>
            <a:r>
              <a:rPr lang="en-US" sz="2800" dirty="0">
                <a:latin typeface="Times New Roman" panose="02020603050405020304" pitchFamily="18" charset="0"/>
                <a:cs typeface="Times New Roman" panose="02020603050405020304" pitchFamily="18" charset="0"/>
              </a:rPr>
              <a:t>do you not understand what I say? It is because you cannot bear to hear my word. </a:t>
            </a:r>
            <a:r>
              <a:rPr lang="en-US" sz="2800" dirty="0" smtClean="0">
                <a:latin typeface="Times New Roman" panose="02020603050405020304" pitchFamily="18" charset="0"/>
                <a:cs typeface="Times New Roman" panose="02020603050405020304" pitchFamily="18" charset="0"/>
              </a:rPr>
              <a:t>You </a:t>
            </a:r>
            <a:r>
              <a:rPr lang="en-US" sz="2800" dirty="0">
                <a:latin typeface="Times New Roman" panose="02020603050405020304" pitchFamily="18" charset="0"/>
                <a:cs typeface="Times New Roman" panose="02020603050405020304" pitchFamily="18" charset="0"/>
              </a:rPr>
              <a:t>are </a:t>
            </a:r>
            <a:r>
              <a:rPr lang="en-US" sz="2800" b="1" dirty="0">
                <a:latin typeface="Times New Roman" panose="02020603050405020304" pitchFamily="18" charset="0"/>
                <a:cs typeface="Times New Roman" panose="02020603050405020304" pitchFamily="18" charset="0"/>
              </a:rPr>
              <a:t>of your father the devil</a:t>
            </a:r>
            <a:r>
              <a:rPr lang="en-US" sz="2800" dirty="0">
                <a:latin typeface="Times New Roman" panose="02020603050405020304" pitchFamily="18" charset="0"/>
                <a:cs typeface="Times New Roman" panose="02020603050405020304" pitchFamily="18" charset="0"/>
              </a:rPr>
              <a:t>, and your will is to </a:t>
            </a:r>
            <a:r>
              <a:rPr lang="en-US" sz="2800" b="1" dirty="0">
                <a:latin typeface="Times New Roman" panose="02020603050405020304" pitchFamily="18" charset="0"/>
                <a:cs typeface="Times New Roman" panose="02020603050405020304" pitchFamily="18" charset="0"/>
              </a:rPr>
              <a:t>do your father's desires</a:t>
            </a:r>
            <a:r>
              <a:rPr lang="en-US" sz="2800" dirty="0">
                <a:latin typeface="Times New Roman" panose="02020603050405020304" pitchFamily="18" charset="0"/>
                <a:cs typeface="Times New Roman" panose="02020603050405020304" pitchFamily="18" charset="0"/>
              </a:rPr>
              <a:t>. He was a murderer from the beginning, and does not stand in the truth, because there is no truth in him. When he lies, he speaks out of his own character, for he is a liar and the father of lies.</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79026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819934"/>
          </a:xfrm>
        </p:spPr>
        <p:txBody>
          <a:bodyPr/>
          <a:lstStyle/>
          <a:p>
            <a:pPr algn="ctr"/>
            <a:r>
              <a:rPr lang="en-AU" u="sng" dirty="0" smtClean="0">
                <a:latin typeface="Times New Roman" panose="02020603050405020304" pitchFamily="18" charset="0"/>
                <a:cs typeface="Times New Roman" panose="02020603050405020304" pitchFamily="18" charset="0"/>
              </a:rPr>
              <a:t>3. Fatherhood Restored</a:t>
            </a:r>
            <a:endParaRPr lang="en-AU"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520" y="836712"/>
            <a:ext cx="8712968" cy="5383822"/>
          </a:xfrm>
        </p:spPr>
        <p:txBody>
          <a:bodyPr>
            <a:noAutofit/>
          </a:bodyPr>
          <a:lstStyle/>
          <a:p>
            <a:pPr marL="0" indent="0">
              <a:buNone/>
            </a:pPr>
            <a:r>
              <a:rPr lang="en-US" b="1" dirty="0" smtClean="0">
                <a:latin typeface="Times New Roman" panose="02020603050405020304" pitchFamily="18" charset="0"/>
                <a:cs typeface="Times New Roman" panose="02020603050405020304" pitchFamily="18" charset="0"/>
              </a:rPr>
              <a:t>Galatians </a:t>
            </a:r>
            <a:r>
              <a:rPr lang="en-US" b="1" dirty="0">
                <a:latin typeface="Times New Roman" panose="02020603050405020304" pitchFamily="18" charset="0"/>
                <a:cs typeface="Times New Roman" panose="02020603050405020304" pitchFamily="18" charset="0"/>
              </a:rPr>
              <a:t>4:4-7  </a:t>
            </a:r>
            <a:endParaRPr lang="en-US" b="1"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But </a:t>
            </a:r>
            <a:r>
              <a:rPr lang="en-US" dirty="0">
                <a:latin typeface="Times New Roman" panose="02020603050405020304" pitchFamily="18" charset="0"/>
                <a:cs typeface="Times New Roman" panose="02020603050405020304" pitchFamily="18" charset="0"/>
              </a:rPr>
              <a:t>when the fullness of time had come, </a:t>
            </a:r>
            <a:r>
              <a:rPr lang="en-US" b="1" dirty="0">
                <a:latin typeface="Times New Roman" panose="02020603050405020304" pitchFamily="18" charset="0"/>
                <a:cs typeface="Times New Roman" panose="02020603050405020304" pitchFamily="18" charset="0"/>
              </a:rPr>
              <a:t>God sent forth </a:t>
            </a:r>
            <a:r>
              <a:rPr lang="en-US" b="1" u="sng" dirty="0">
                <a:latin typeface="Times New Roman" panose="02020603050405020304" pitchFamily="18" charset="0"/>
                <a:cs typeface="Times New Roman" panose="02020603050405020304" pitchFamily="18" charset="0"/>
              </a:rPr>
              <a:t>his Son</a:t>
            </a:r>
            <a:r>
              <a:rPr lang="en-US" dirty="0">
                <a:latin typeface="Times New Roman" panose="02020603050405020304" pitchFamily="18" charset="0"/>
                <a:cs typeface="Times New Roman" panose="02020603050405020304" pitchFamily="18" charset="0"/>
              </a:rPr>
              <a:t>, born of woman, born under the law,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redeem those who were under the law, so that we might </a:t>
            </a:r>
            <a:r>
              <a:rPr lang="en-US" b="1" dirty="0">
                <a:latin typeface="Times New Roman" panose="02020603050405020304" pitchFamily="18" charset="0"/>
                <a:cs typeface="Times New Roman" panose="02020603050405020304" pitchFamily="18" charset="0"/>
              </a:rPr>
              <a:t>receive adoption as sons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because you are sons, </a:t>
            </a:r>
            <a:r>
              <a:rPr lang="en-US" b="1" dirty="0">
                <a:latin typeface="Times New Roman" panose="02020603050405020304" pitchFamily="18" charset="0"/>
                <a:cs typeface="Times New Roman" panose="02020603050405020304" pitchFamily="18" charset="0"/>
              </a:rPr>
              <a:t>God has sent </a:t>
            </a:r>
            <a:r>
              <a:rPr lang="en-US" b="1" u="sng" dirty="0">
                <a:latin typeface="Times New Roman" panose="02020603050405020304" pitchFamily="18" charset="0"/>
                <a:cs typeface="Times New Roman" panose="02020603050405020304" pitchFamily="18" charset="0"/>
              </a:rPr>
              <a:t>the Spirit </a:t>
            </a:r>
            <a:r>
              <a:rPr lang="en-US" b="1" dirty="0">
                <a:latin typeface="Times New Roman" panose="02020603050405020304" pitchFamily="18" charset="0"/>
                <a:cs typeface="Times New Roman" panose="02020603050405020304" pitchFamily="18" charset="0"/>
              </a:rPr>
              <a:t>of his Son into our hearts</a:t>
            </a:r>
            <a:r>
              <a:rPr lang="en-US" dirty="0">
                <a:latin typeface="Times New Roman" panose="02020603050405020304" pitchFamily="18" charset="0"/>
                <a:cs typeface="Times New Roman" panose="02020603050405020304" pitchFamily="18" charset="0"/>
              </a:rPr>
              <a:t>, crying, </a:t>
            </a:r>
            <a:r>
              <a:rPr lang="en-US" b="1" u="sng" dirty="0">
                <a:latin typeface="Times New Roman" panose="02020603050405020304" pitchFamily="18" charset="0"/>
                <a:cs typeface="Times New Roman" panose="02020603050405020304" pitchFamily="18" charset="0"/>
              </a:rPr>
              <a:t>"Abba! Father!"  </a:t>
            </a:r>
            <a:r>
              <a:rPr lang="en-US" dirty="0" smtClean="0">
                <a:latin typeface="Times New Roman" panose="02020603050405020304" pitchFamily="18" charset="0"/>
                <a:cs typeface="Times New Roman" panose="02020603050405020304" pitchFamily="18" charset="0"/>
              </a:rPr>
              <a:t>So </a:t>
            </a:r>
            <a:r>
              <a:rPr lang="en-US" dirty="0">
                <a:latin typeface="Times New Roman" panose="02020603050405020304" pitchFamily="18" charset="0"/>
                <a:cs typeface="Times New Roman" panose="02020603050405020304" pitchFamily="18" charset="0"/>
              </a:rPr>
              <a:t>you are no longer a slave, but </a:t>
            </a:r>
            <a:r>
              <a:rPr lang="en-US" u="sng" dirty="0">
                <a:latin typeface="Times New Roman" panose="02020603050405020304" pitchFamily="18" charset="0"/>
                <a:cs typeface="Times New Roman" panose="02020603050405020304" pitchFamily="18" charset="0"/>
              </a:rPr>
              <a:t>a son</a:t>
            </a:r>
            <a:r>
              <a:rPr lang="en-US" dirty="0">
                <a:latin typeface="Times New Roman" panose="02020603050405020304" pitchFamily="18" charset="0"/>
                <a:cs typeface="Times New Roman" panose="02020603050405020304" pitchFamily="18" charset="0"/>
              </a:rPr>
              <a:t>, and if a son, then </a:t>
            </a:r>
            <a:r>
              <a:rPr lang="en-US" u="sng" dirty="0">
                <a:latin typeface="Times New Roman" panose="02020603050405020304" pitchFamily="18" charset="0"/>
                <a:cs typeface="Times New Roman" panose="02020603050405020304" pitchFamily="18" charset="0"/>
              </a:rPr>
              <a:t>an heir through God</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4938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819934"/>
          </a:xfrm>
        </p:spPr>
        <p:txBody>
          <a:bodyPr/>
          <a:lstStyle/>
          <a:p>
            <a:pPr algn="ctr"/>
            <a:r>
              <a:rPr lang="en-AU" u="sng" dirty="0" smtClean="0">
                <a:latin typeface="Times New Roman" panose="02020603050405020304" pitchFamily="18" charset="0"/>
                <a:cs typeface="Times New Roman" panose="02020603050405020304" pitchFamily="18" charset="0"/>
              </a:rPr>
              <a:t> </a:t>
            </a:r>
            <a:endParaRPr lang="en-AU"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520" y="692696"/>
            <a:ext cx="8712968" cy="5527838"/>
          </a:xfrm>
        </p:spPr>
        <p:txBody>
          <a:bodyPr>
            <a:noAutofit/>
          </a:bodyPr>
          <a:lstStyle/>
          <a:p>
            <a:pPr marL="0" indent="0">
              <a:buNone/>
            </a:pPr>
            <a:r>
              <a:rPr lang="en-US" b="1" dirty="0" smtClean="0">
                <a:latin typeface="Times New Roman" panose="02020603050405020304" pitchFamily="18" charset="0"/>
                <a:cs typeface="Times New Roman" panose="02020603050405020304" pitchFamily="18" charset="0"/>
              </a:rPr>
              <a:t>Romans </a:t>
            </a:r>
            <a:r>
              <a:rPr lang="en-US" b="1" dirty="0">
                <a:latin typeface="Times New Roman" panose="02020603050405020304" pitchFamily="18" charset="0"/>
                <a:cs typeface="Times New Roman" panose="02020603050405020304" pitchFamily="18" charset="0"/>
              </a:rPr>
              <a:t>8:15-17  </a:t>
            </a:r>
            <a:endParaRPr lang="en-US" b="1"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you did not receive the spirit of slavery to fall back into fear, but you have received </a:t>
            </a:r>
            <a:r>
              <a:rPr lang="en-US" b="1" dirty="0">
                <a:latin typeface="Times New Roman" panose="02020603050405020304" pitchFamily="18" charset="0"/>
                <a:cs typeface="Times New Roman" panose="02020603050405020304" pitchFamily="18" charset="0"/>
              </a:rPr>
              <a:t>the Spirit of adoption as sons</a:t>
            </a:r>
            <a:r>
              <a:rPr lang="en-US" dirty="0">
                <a:latin typeface="Times New Roman" panose="02020603050405020304" pitchFamily="18" charset="0"/>
                <a:cs typeface="Times New Roman" panose="02020603050405020304" pitchFamily="18" charset="0"/>
              </a:rPr>
              <a:t>, by whom we cry, </a:t>
            </a:r>
            <a:r>
              <a:rPr lang="en-US" b="1" dirty="0">
                <a:latin typeface="Times New Roman" panose="02020603050405020304" pitchFamily="18" charset="0"/>
                <a:cs typeface="Times New Roman" panose="02020603050405020304" pitchFamily="18" charset="0"/>
              </a:rPr>
              <a:t>"</a:t>
            </a:r>
            <a:r>
              <a:rPr lang="en-US" b="1" u="sng" dirty="0">
                <a:latin typeface="Times New Roman" panose="02020603050405020304" pitchFamily="18" charset="0"/>
                <a:cs typeface="Times New Roman" panose="02020603050405020304" pitchFamily="18" charset="0"/>
              </a:rPr>
              <a:t>Abba! Father!</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The Spirit himself</a:t>
            </a:r>
            <a:r>
              <a:rPr lang="en-US" dirty="0">
                <a:latin typeface="Times New Roman" panose="02020603050405020304" pitchFamily="18" charset="0"/>
                <a:cs typeface="Times New Roman" panose="02020603050405020304" pitchFamily="18" charset="0"/>
              </a:rPr>
              <a:t> bears witness with our spirit that we are children of God,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if children, then </a:t>
            </a:r>
            <a:r>
              <a:rPr lang="en-US" dirty="0" smtClean="0">
                <a:latin typeface="Times New Roman" panose="02020603050405020304" pitchFamily="18" charset="0"/>
                <a:cs typeface="Times New Roman" panose="02020603050405020304" pitchFamily="18" charset="0"/>
              </a:rPr>
              <a:t>heirs—heirs </a:t>
            </a:r>
            <a:r>
              <a:rPr lang="en-US" dirty="0">
                <a:latin typeface="Times New Roman" panose="02020603050405020304" pitchFamily="18" charset="0"/>
                <a:cs typeface="Times New Roman" panose="02020603050405020304" pitchFamily="18" charset="0"/>
              </a:rPr>
              <a:t>of God and fellow heirs with </a:t>
            </a:r>
            <a:r>
              <a:rPr lang="en-US" b="1" u="sng" dirty="0">
                <a:latin typeface="Times New Roman" panose="02020603050405020304" pitchFamily="18" charset="0"/>
                <a:cs typeface="Times New Roman" panose="02020603050405020304" pitchFamily="18" charset="0"/>
              </a:rPr>
              <a:t>Christ</a:t>
            </a:r>
            <a:r>
              <a:rPr lang="en-US" dirty="0">
                <a:latin typeface="Times New Roman" panose="02020603050405020304" pitchFamily="18" charset="0"/>
                <a:cs typeface="Times New Roman" panose="02020603050405020304" pitchFamily="18" charset="0"/>
              </a:rPr>
              <a:t>, provided we suffer with him in order that we may also </a:t>
            </a:r>
            <a:r>
              <a:rPr lang="en-US" u="sng" dirty="0">
                <a:latin typeface="Times New Roman" panose="02020603050405020304" pitchFamily="18" charset="0"/>
                <a:cs typeface="Times New Roman" panose="02020603050405020304" pitchFamily="18" charset="0"/>
              </a:rPr>
              <a:t>be glorified with him</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0145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747926"/>
          </a:xfrm>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15516" y="764704"/>
            <a:ext cx="8712968" cy="5472608"/>
          </a:xfrm>
        </p:spPr>
        <p:txBody>
          <a:bodyPr>
            <a:noAutofit/>
          </a:bodyPr>
          <a:lstStyle/>
          <a:p>
            <a:pPr marL="0" indent="0">
              <a:buNone/>
            </a:pPr>
            <a:r>
              <a:rPr lang="en-US" sz="3400" dirty="0" smtClean="0">
                <a:latin typeface="Times New Roman" panose="02020603050405020304" pitchFamily="18" charset="0"/>
                <a:cs typeface="Times New Roman" panose="02020603050405020304" pitchFamily="18" charset="0"/>
              </a:rPr>
              <a:t>We are celebrating: </a:t>
            </a:r>
          </a:p>
          <a:p>
            <a:r>
              <a:rPr lang="en-US" sz="3400" dirty="0" smtClean="0">
                <a:latin typeface="Times New Roman" panose="02020603050405020304" pitchFamily="18" charset="0"/>
                <a:cs typeface="Times New Roman" panose="02020603050405020304" pitchFamily="18" charset="0"/>
              </a:rPr>
              <a:t>Concerted affection </a:t>
            </a:r>
            <a:r>
              <a:rPr lang="en-US" sz="3400" dirty="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Whole hearted gratefulness and love to Christ who reconciled us to our heavenly Father.  </a:t>
            </a:r>
            <a:endParaRPr lang="en-US" sz="3400" dirty="0">
              <a:latin typeface="Times New Roman" panose="02020603050405020304" pitchFamily="18" charset="0"/>
              <a:cs typeface="Times New Roman" panose="02020603050405020304" pitchFamily="18" charset="0"/>
            </a:endParaRPr>
          </a:p>
          <a:p>
            <a:r>
              <a:rPr lang="en-US" sz="3400" dirty="0" smtClean="0">
                <a:latin typeface="Times New Roman" panose="02020603050405020304" pitchFamily="18" charset="0"/>
                <a:cs typeface="Times New Roman" panose="02020603050405020304" pitchFamily="18" charset="0"/>
              </a:rPr>
              <a:t>Corporate Identity – Without family (natural and spiritual) no fatherhood.</a:t>
            </a:r>
          </a:p>
          <a:p>
            <a:r>
              <a:rPr lang="en-US" sz="3400" dirty="0" smtClean="0">
                <a:latin typeface="Times New Roman" panose="02020603050405020304" pitchFamily="18" charset="0"/>
                <a:cs typeface="Times New Roman" panose="02020603050405020304" pitchFamily="18" charset="0"/>
              </a:rPr>
              <a:t>Common destiny – an ongoing journey with an end that all will receive the rewards. </a:t>
            </a:r>
            <a:endParaRPr lang="en-US"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9626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5445</TotalTime>
  <Words>784</Words>
  <Application>Microsoft Office PowerPoint</Application>
  <PresentationFormat>On-screen Show (4:3)</PresentationFormat>
  <Paragraphs>70</Paragraphs>
  <Slides>11</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맑은 고딕</vt:lpstr>
      <vt:lpstr>宋体</vt:lpstr>
      <vt:lpstr>Arial</vt:lpstr>
      <vt:lpstr>Arial Rounded MT Bold</vt:lpstr>
      <vt:lpstr>Calibri</vt:lpstr>
      <vt:lpstr>Century Gothic</vt:lpstr>
      <vt:lpstr>Times New Roman</vt:lpstr>
      <vt:lpstr>Wingdings</vt:lpstr>
      <vt:lpstr>Office Theme</vt:lpstr>
      <vt:lpstr>Peculiar Glory of God in Fatherhood</vt:lpstr>
      <vt:lpstr>The Larger Catechism</vt:lpstr>
      <vt:lpstr>1. Fatherhood Originated</vt:lpstr>
      <vt:lpstr>The Perfect Relationship</vt:lpstr>
      <vt:lpstr>2. Fatherhood Imputed</vt:lpstr>
      <vt:lpstr>PowerPoint Presentation</vt:lpstr>
      <vt:lpstr>PowerPoint Presentation</vt:lpstr>
      <vt:lpstr>The Lost of Fatherhood </vt:lpstr>
      <vt:lpstr>3. Fatherhood Restored</vt:lpstr>
      <vt:lpstr> </vt:lpstr>
      <vt:lpstr>Conclusion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Ming Lai</cp:lastModifiedBy>
  <cp:revision>167</cp:revision>
  <cp:lastPrinted>2016-09-03T15:12:54Z</cp:lastPrinted>
  <dcterms:created xsi:type="dcterms:W3CDTF">2014-04-01T16:35:38Z</dcterms:created>
  <dcterms:modified xsi:type="dcterms:W3CDTF">2016-09-03T15:41:40Z</dcterms:modified>
</cp:coreProperties>
</file>